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303" r:id="rId3"/>
    <p:sldId id="305" r:id="rId4"/>
    <p:sldId id="299" r:id="rId5"/>
    <p:sldId id="277" r:id="rId6"/>
    <p:sldId id="295" r:id="rId7"/>
    <p:sldId id="296" r:id="rId8"/>
    <p:sldId id="293" r:id="rId9"/>
    <p:sldId id="297" r:id="rId10"/>
    <p:sldId id="304" r:id="rId11"/>
    <p:sldId id="290" r:id="rId12"/>
    <p:sldId id="260" r:id="rId13"/>
    <p:sldId id="282" r:id="rId14"/>
    <p:sldId id="283" r:id="rId15"/>
    <p:sldId id="261" r:id="rId16"/>
    <p:sldId id="281" r:id="rId17"/>
    <p:sldId id="278" r:id="rId18"/>
    <p:sldId id="264" r:id="rId19"/>
    <p:sldId id="298" r:id="rId20"/>
    <p:sldId id="265" r:id="rId21"/>
    <p:sldId id="272" r:id="rId22"/>
    <p:sldId id="273" r:id="rId23"/>
    <p:sldId id="275" r:id="rId24"/>
    <p:sldId id="276" r:id="rId25"/>
    <p:sldId id="291" r:id="rId26"/>
    <p:sldId id="306" r:id="rId27"/>
    <p:sldId id="280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3D55-5CE2-4BA6-B47F-F036972BFD8A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B322E-BE15-440D-8B44-9150DE5DF6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58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65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13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03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06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53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0FE1D-E1B7-4DF8-ADE9-40832469FD2D}" type="slidenum">
              <a:rPr lang="tr-TR" smtClean="0">
                <a:cs typeface="Arial" charset="0"/>
              </a:rPr>
              <a:pPr/>
              <a:t>26</a:t>
            </a:fld>
            <a:endParaRPr lang="tr-TR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4851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594" y="1131094"/>
            <a:ext cx="9031405" cy="3882082"/>
          </a:xfrm>
        </p:spPr>
        <p:txBody>
          <a:bodyPr>
            <a:normAutofit/>
          </a:bodyPr>
          <a:lstStyle/>
          <a:p>
            <a:pPr algn="r"/>
            <a: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ÇANAKKALE İL MEM PSİKOSOSYAL KORUMA, ÖNLEME VE KRİZE </a:t>
            </a:r>
            <a:br>
              <a:rPr lang="tr-T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MÜDAHALE EKİBİ</a:t>
            </a:r>
            <a:br>
              <a:rPr lang="tr-T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br>
              <a:rPr lang="tr-T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tr-T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NURAN ONGUN</a:t>
            </a:r>
            <a:br>
              <a:rPr lang="tr-T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Psikolojik Danışman</a:t>
            </a:r>
            <a:endParaRPr lang="tr-TR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191" y="188641"/>
            <a:ext cx="2722111" cy="174255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099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İZLEYİN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348880"/>
            <a:ext cx="8507288" cy="3777283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Güvenliği kontrol edin. </a:t>
            </a:r>
          </a:p>
          <a:p>
            <a:pPr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 ve çevreyi izleyin.</a:t>
            </a:r>
          </a:p>
          <a:p>
            <a:pPr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Acil temel ihtiyaçları olan kişileri kontrol edip, belirleyin.</a:t>
            </a:r>
          </a:p>
          <a:p>
            <a:pPr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Ciddi stres tepkileri gösteren insanları gözlemleyip, belirleyin.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2592288" cy="2266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1565"/>
            <a:ext cx="1944216" cy="16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İZLEYİN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tr-T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Yardıma ihtiyacı olan kişi: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Ağlama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nöbeti geçiriyor olabilir.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krizi geçiriyor olabilir.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Şok geçiriyor ve çevresindeki gelişmelere tepki vermiyor olabilir.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Nefes darlığı, titreme gibi tepkiler veriyor olabilir.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0"/>
            <a:ext cx="2736304" cy="35010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DİNLEYİN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7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Desteğe ihtiyacı olabilecek insanlara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Kendinizi </a:t>
            </a:r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isim ve kuruluşunuz ile tanıtın.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Mümkünse konuşmak için güvenli ve sessiz bir yer bulun.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Kendini rahat hissetmesini sağlayın.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7193"/>
            <a:ext cx="1886089" cy="140326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45"/>
            <a:ext cx="284797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DİNLEYİN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2348880"/>
            <a:ext cx="8579296" cy="45091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Sakin bir ses tonu ile konuşun.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Çevresinde neler gördüğünü sorun.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İhtiyaç ve kaygılarını sorun.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Dinleyin ve sakinleşmelerine yardımcı olun</a:t>
            </a:r>
            <a:r>
              <a:rPr lang="tr-TR" dirty="0"/>
              <a:t>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7193"/>
            <a:ext cx="1886089" cy="1403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pc\Desktop\4-ste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DİNLEYİN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988840"/>
            <a:ext cx="9036496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Kişiyi yalnız bırakmayın.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Gerekiyorsa kıyafet, battaniye gibi eşya tedarik edin.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Konuşması için asla baskı yapmayın.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sessizlikler olabilir, sabrederek konuşmasını bekleyin. Konuşmuyorsa konuşmaya zorlamayın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</a:t>
            </a: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7193"/>
            <a:ext cx="1886089" cy="14032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BAĞ KURUN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53285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İnsanların temel ihtiyaçlarını bildirmelerine ve hizmetlere ulaşmalarına yardım edin.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Problemleriyle baş etmelerine yardım edin.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 durumundan hemen sonra temel ihtiyaçlarını karşılamalarına yardım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etmek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09120"/>
            <a:ext cx="3707904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BAĞ KURUN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848" y="1196752"/>
            <a:ext cx="8229600" cy="43924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Kişilere olay ve güvenlikleri hakkında bilgi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verin.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Olaydan etkilenen yakınları hakkında mümkünse bilgi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verin.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İnsanların sevdikleriyle bağlantı kurmasına ve sosyal destek sağlamasına yardım edin.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69160"/>
            <a:ext cx="3165612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9776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 NASIL YAPILMALIDIR?</a:t>
            </a:r>
          </a:p>
        </p:txBody>
      </p:sp>
      <p:pic>
        <p:nvPicPr>
          <p:cNvPr id="2050" name="Picture 2" descr="C:\Users\pc\Desktop\_45990662_007576921-1.jpg"/>
          <p:cNvPicPr>
            <a:picLocks noChangeAspect="1" noChangeArrowheads="1"/>
          </p:cNvPicPr>
          <p:nvPr/>
        </p:nvPicPr>
        <p:blipFill>
          <a:blip r:embed="rId2" cstate="print"/>
          <a:srcRect r="320" b="2358"/>
          <a:stretch>
            <a:fillRect/>
          </a:stretch>
        </p:blipFill>
        <p:spPr bwMode="auto">
          <a:xfrm>
            <a:off x="899592" y="1340768"/>
            <a:ext cx="727280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60000"/>
                <a:lumOff val="40000"/>
                <a:alpha val="65000"/>
              </a:scheme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 NASIL YAPILMALIDIR? </a:t>
            </a:r>
            <a:endParaRPr lang="tr-TR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16424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 durumdaki insanlar çok üzgün, kaygılı veya şaşkın olabilir.</a:t>
            </a:r>
          </a:p>
          <a:p>
            <a:pPr lvl="0">
              <a:buClr>
                <a:srgbClr val="00B0F0"/>
              </a:buClr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insanlar kriz sırasında meydana gelen şeyler için kendilerini suçlayabilir.</a:t>
            </a:r>
          </a:p>
          <a:p>
            <a:pPr lvl="0">
              <a:buClr>
                <a:srgbClr val="00B0F0"/>
              </a:buClr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Sakin olmak ve anlayış göstermek, stres altındaki insanların kendilerini daha güvende, anlaşılmış, saygı gösterilmiş ve önemsenmiş hissetmelerine yardımcı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olunur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7800"/>
            <a:ext cx="914400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 NASIL YAPILMALIDIR? </a:t>
            </a:r>
            <a:endParaRPr lang="tr-TR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968552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Etkili iletişim için, kelimelerinizin, yüz ifadenizin, göz temasınızın, jestlerinizin, iletişim kurarken oturuşunuz veya ayakta durma biçiminizin farkında olun.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kültürün kendine özgü uygun davranış şekilleri vardır. İnsanların kültür, yaş, cinsiyet, gelenek ve dinlerini dikkate alarak düşünün ve konuşun.</a:t>
            </a:r>
          </a:p>
          <a:p>
            <a:pPr>
              <a:buClr>
                <a:srgbClr val="00B0F0"/>
              </a:buClr>
            </a:pPr>
            <a:endParaRPr lang="tr-TR" sz="2400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7112"/>
            <a:ext cx="9036495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KRİZLER VE TRAVMALAR İNSANLARI NASIL ETKİLER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2" y="2708920"/>
            <a:ext cx="8003232" cy="38884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292">
            <a:off x="5868850" y="2871896"/>
            <a:ext cx="2619375" cy="32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0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 NASIL YAPILMALIDIR? </a:t>
            </a:r>
            <a:endParaRPr lang="tr-TR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 yaratan durumu yaşayan insanlar hikâyelerini anlatmak isteyebilir.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Kişilerin hikayelerini dinlemek büyük bir destek olabilir.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Ancak, ne olduğunu anlatmaları için baskı yapılmaması önemlidir.</a:t>
            </a:r>
          </a:p>
          <a:p>
            <a:pPr lvl="0"/>
            <a:endParaRPr lang="tr-TR" dirty="0"/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9006408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 NASIL YAPILMALIDIR? </a:t>
            </a:r>
            <a:endParaRPr lang="tr-TR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insanlar başlarına gelenler veya durumları hakkında konuşmak istemeyebilir.</a:t>
            </a:r>
          </a:p>
          <a:p>
            <a:pPr lvl="0">
              <a:buClr>
                <a:srgbClr val="00B0F0"/>
              </a:buClr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B0F0"/>
              </a:buClr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Bununla birlikte,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sessiz bir şekilde yanlarında olmak ya da isterlerse konuşmak veya biraz yemek, bir bardak su gibi pratik destekler sunmak için orada olduğunuzu bilmeleri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onlar için değerli olabilir.</a:t>
            </a:r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3999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 NASIL YAPILMALIDIR? </a:t>
            </a:r>
            <a:endParaRPr lang="tr-TR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fazla konuşmayın, sessizlik için zaman verin.  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süre sessiz kalmak, karşınızdaki kişiye isterse sizinle paylaşımda bulunması için gerekli alanı ve cesareti verecektir. </a:t>
            </a:r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8975018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 NASIL YAPILMALIDIR? </a:t>
            </a:r>
            <a:endParaRPr lang="tr-TR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4209" y="1635147"/>
            <a:ext cx="8229600" cy="4525963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 istemeyen kişileri zorlamayın. 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Sınırlılıklarınızı bilin ve gerektiğinde en uygun kaynağa yönlendirin. 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durumlarda mahremiyetin sağlanmasına önem verin.</a:t>
            </a:r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782357"/>
            <a:ext cx="9144000" cy="1052736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0" y="4437113"/>
            <a:ext cx="9029979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ue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19" t="7187" r="8749" b="13426"/>
          <a:stretch>
            <a:fillRect/>
          </a:stretch>
        </p:blipFill>
        <p:spPr bwMode="auto">
          <a:xfrm>
            <a:off x="7308304" y="5229200"/>
            <a:ext cx="1728192" cy="16288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121014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YARDIMDA ETİK İLKELER</a:t>
            </a:r>
            <a:endParaRPr lang="tr-TR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326778"/>
            <a:ext cx="8928992" cy="534258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Dürüst ve güvenilir olun.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 yardım almaya zorlamayın, ısrarcı ve rahatsız edici olmayın.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hikâyelerini anlatmaları için baskı yapmayın.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İnsanların kendi kararlarını verme haklarına saygı duyun.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önyargılarınızın ve eğilimlerinizin farkında olun ve onları bir kenara bırakın.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İnsanları şu an yardım istemeseler dahi ileride istediklerinde yardıma ulaşabilecekleri konusunda bilgilendirin.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ue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19" t="7187" r="8749" b="13426"/>
          <a:stretch>
            <a:fillRect/>
          </a:stretch>
        </p:blipFill>
        <p:spPr bwMode="auto">
          <a:xfrm>
            <a:off x="7308304" y="5229200"/>
            <a:ext cx="1728192" cy="16288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121014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YARDIMDA ETİK İLKELER </a:t>
            </a:r>
            <a:endParaRPr lang="tr-TR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184576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Mahremiyete saygı gösterin ve gerekiyorsa hikâyeleri gizli tutun.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Kişilerin kültürüne, yaşına ve cinsiyetine uygun bir şekilde davranın.</a:t>
            </a:r>
          </a:p>
          <a:p>
            <a:pPr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 eylemleri ya da duygularından ötürü yargılamayın.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yardım sağlayıcı olarak ilişkilerinizi kötüye kullanmayın.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 karşılığında para ya da herhangi bir iyilik istemeyin.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Yerine getiremeyeceğiniz sözler ya da yanlış bilgiler vermeyin.</a:t>
            </a:r>
          </a:p>
          <a:p>
            <a:pPr lvl="0">
              <a:buClr>
                <a:srgbClr val="00B0F0"/>
              </a:buClr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Becerilerinizi abartmayın.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512" y="404664"/>
            <a:ext cx="8964488" cy="1434852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KISACA… </a:t>
            </a:r>
            <a:br>
              <a:rPr lang="tr-T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SONUÇ OLARAK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9516"/>
            <a:ext cx="9144000" cy="454181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700" b="1" dirty="0">
                <a:latin typeface="Times New Roman" pitchFamily="18" charset="0"/>
                <a:cs typeface="Times New Roman" pitchFamily="18" charset="0"/>
              </a:rPr>
              <a:t>Konuşurken sakin ve anlayışlı olun.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itchFamily="18" charset="0"/>
                <a:cs typeface="Times New Roman" pitchFamily="18" charset="0"/>
              </a:rPr>
              <a:t>Aynı şeyi defalarca anlatacak  kadar sabırlı olun.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itchFamily="18" charset="0"/>
                <a:cs typeface="Times New Roman" pitchFamily="18" charset="0"/>
              </a:rPr>
              <a:t>İyi bir dinleyici olun.</a:t>
            </a:r>
          </a:p>
          <a:p>
            <a:pPr>
              <a:lnSpc>
                <a:spcPct val="110000"/>
              </a:lnSpc>
            </a:pPr>
            <a:r>
              <a:rPr lang="tr-TR" sz="1700" b="1" dirty="0">
                <a:latin typeface="Times New Roman" pitchFamily="18" charset="0"/>
                <a:cs typeface="Times New Roman" pitchFamily="18" charset="0"/>
              </a:rPr>
              <a:t>Çocuğun duygularını ifade etmesini destekleyin.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itchFamily="18" charset="0"/>
                <a:cs typeface="Times New Roman" pitchFamily="18" charset="0"/>
              </a:rPr>
              <a:t>Yargılamayın, yorumlamayın, öğüt vermeyin.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itchFamily="18" charset="0"/>
                <a:cs typeface="Times New Roman" pitchFamily="18" charset="0"/>
              </a:rPr>
              <a:t>Esnek olun, çatışmaya girmeyin.</a:t>
            </a:r>
          </a:p>
          <a:p>
            <a:pPr>
              <a:lnSpc>
                <a:spcPct val="110000"/>
              </a:lnSpc>
            </a:pPr>
            <a:r>
              <a:rPr lang="tr-TR" sz="1700" b="1" dirty="0">
                <a:latin typeface="Times New Roman" pitchFamily="18" charset="0"/>
                <a:cs typeface="Times New Roman" pitchFamily="18" charset="0"/>
              </a:rPr>
              <a:t>Asla tutamayacağınız sözler vermeyin.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itchFamily="18" charset="0"/>
                <a:cs typeface="Times New Roman" pitchFamily="18" charset="0"/>
              </a:rPr>
              <a:t>Doğruyu söyleyin. Kaçamak konuşmayın, yalan söylemeyin.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itchFamily="18" charset="0"/>
                <a:cs typeface="Times New Roman" pitchFamily="18" charset="0"/>
              </a:rPr>
              <a:t>Göz kontağı kurun.</a:t>
            </a:r>
          </a:p>
          <a:p>
            <a:pPr>
              <a:lnSpc>
                <a:spcPct val="110000"/>
              </a:lnSpc>
            </a:pPr>
            <a:r>
              <a:rPr lang="tr-TR" sz="1700" b="1" dirty="0">
                <a:latin typeface="Times New Roman" pitchFamily="18" charset="0"/>
                <a:cs typeface="Times New Roman" pitchFamily="18" charset="0"/>
              </a:rPr>
              <a:t>Emir cümleleri kurmayın.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itchFamily="18" charset="0"/>
                <a:cs typeface="Times New Roman" pitchFamily="18" charset="0"/>
              </a:rPr>
              <a:t>Destek, güven veren mesajlar kullanın. (Dokunmak, elini tutmak,vb.)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itchFamily="18" charset="0"/>
                <a:cs typeface="Times New Roman" pitchFamily="18" charset="0"/>
              </a:rPr>
              <a:t>Bazı kişilerin daha fazla zamana ihtiyacı olabilir. Sabırlı olun.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latin typeface="Times New Roman" pitchFamily="18" charset="0"/>
                <a:cs typeface="Times New Roman" pitchFamily="18" charset="0"/>
              </a:rPr>
              <a:t>Zorlandığınız veya sizi aşacak bir durum olduğunda destek alın veya bir uzmana başvurun. </a:t>
            </a:r>
          </a:p>
          <a:p>
            <a:pPr>
              <a:lnSpc>
                <a:spcPct val="110000"/>
              </a:lnSpc>
            </a:pPr>
            <a:endParaRPr lang="tr-TR" sz="15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9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3001169"/>
            <a:ext cx="2647950" cy="1724025"/>
          </a:xfrm>
        </p:spPr>
      </p:pic>
      <p:pic>
        <p:nvPicPr>
          <p:cNvPr id="3074" name="Picture 2" descr="C:\Users\pc\Desktop\psikolojik ilk yardım banner slayt için.jpg"/>
          <p:cNvPicPr>
            <a:picLocks noChangeAspect="1" noChangeArrowheads="1"/>
          </p:cNvPicPr>
          <p:nvPr/>
        </p:nvPicPr>
        <p:blipFill rotWithShape="1">
          <a:blip r:embed="rId3" cstate="print"/>
          <a:srcRect b="14142"/>
          <a:stretch/>
        </p:blipFill>
        <p:spPr bwMode="auto">
          <a:xfrm>
            <a:off x="0" y="51626"/>
            <a:ext cx="8951455" cy="5899086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8843950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pPr marL="0" indent="0"/>
            <a:r>
              <a:rPr lang="tr-T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KRİZLER VE TRAVMALAR İNSANLARI NASIL ETKİLER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Donup kalma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Uyuşmuşluk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dalgınlık ya da duygusal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tepkisizlik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biteni farkında varmada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azalma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Gerçekliği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ayırt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edememe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bir kısmını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hatırlayamama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Çabuk sinirlenme, öfke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patlamaları    </a:t>
            </a: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Tetiktelik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Çabuk irkilme vb.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264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</a:t>
            </a:r>
            <a:endParaRPr lang="tr-TR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9488"/>
            <a:ext cx="8229600" cy="4269792"/>
          </a:xfrm>
        </p:spPr>
      </p:pic>
    </p:spTree>
    <p:extLst>
      <p:ext uri="{BB962C8B-B14F-4D97-AF65-F5344CB8AC3E}">
        <p14:creationId xmlns:p14="http://schemas.microsoft.com/office/powerpoint/2010/main" val="412811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İLK YARDIM NEDİR? </a:t>
            </a:r>
            <a:endParaRPr lang="tr-TR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00808"/>
            <a:ext cx="4824536" cy="5157192"/>
          </a:xfrm>
        </p:spPr>
        <p:txBody>
          <a:bodyPr>
            <a:normAutofit fontScale="77500" lnSpcReduction="20000"/>
          </a:bodyPr>
          <a:lstStyle/>
          <a:p>
            <a:pPr marL="665163" indent="-5715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Acı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çeken ya da desteğe ve yardıma ihtiyaç duyan kişiye sunulan insani ve destekleyici müdahale olarak 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tanımlanmaktadır.</a:t>
            </a:r>
          </a:p>
          <a:p>
            <a:pPr marL="665163" indent="-5715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</a:t>
            </a:r>
            <a:r>
              <a:rPr lang="tr-T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Sağlamlığı Artırmak Amaçlı,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Şok Durumunda İlk 24 Saat İçinde Yapılması Gereken Bir Beceridir.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888432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PSİKOLOJİK </a:t>
            </a:r>
            <a:r>
              <a:rPr lang="tr-T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YARDIM </a:t>
            </a:r>
            <a:r>
              <a:rPr lang="tr-TR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NEDİR?</a:t>
            </a:r>
            <a:endParaRPr lang="tr-TR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Travma anında, şok esnasında şimdi ve burada olmayı sağlamak 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ara önlemdir.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Patoloji odaklı değildir.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ruh sağlığı modeli değildir.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Terapötik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çalışma değildir.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3663" lvl="0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4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</a:t>
            </a:r>
            <a:r>
              <a:rPr lang="tr-TR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etkileşim içinde olmak ve orada hazır bulunmaktır.</a:t>
            </a:r>
          </a:p>
          <a:p>
            <a:pPr marL="93663" lvl="0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dirty="0"/>
              <a:t>.</a:t>
            </a:r>
          </a:p>
          <a:p>
            <a:pPr marL="0" indent="0">
              <a:buNone/>
            </a:pPr>
            <a:endParaRPr lang="tr-TR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00037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4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PİY NE DEĞİLDİR?</a:t>
            </a:r>
            <a:endParaRPr lang="tr-TR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Sadece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profesyonellerin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yapacağı bir şey değildir.</a:t>
            </a:r>
          </a:p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Profesyonel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danışmanlık değildir.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anlamlandırma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değildir.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Kişilerin başlarına ne geldiğini analiz etmelerini yada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 ve olayları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sıralamalarını istemek değildir.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PİY insanların hikayelerini dinlemek için hazır bulunmayı içermesine rağmen onlara olaydaki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 ve tepkilerini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anlatmaları için baskı yapmak değildir.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1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par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6995"/>
          <a:stretch>
            <a:fillRect/>
          </a:stretch>
        </p:blipFill>
        <p:spPr bwMode="auto">
          <a:xfrm>
            <a:off x="0" y="1772816"/>
            <a:ext cx="2400213" cy="3933057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" y="0"/>
            <a:ext cx="8834972" cy="908720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PSİKOLOYİK İLK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YARDIM İÇİN ÖN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HAZIRLIK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c\Desktop\as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1"/>
            <a:ext cx="838842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PSİKOLOYİK İLK YARDIM</a:t>
            </a:r>
            <a:b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BASAMAKLARI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28800"/>
            <a:ext cx="8741092" cy="460851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marL="0" indent="0">
              <a:buNone/>
            </a:pPr>
            <a:r>
              <a:rPr lang="tr-T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İZLE</a:t>
            </a:r>
            <a:endParaRPr lang="tr-TR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3300" b="1" dirty="0"/>
          </a:p>
          <a:p>
            <a:pPr marL="0" indent="0">
              <a:buNone/>
            </a:pPr>
            <a:r>
              <a:rPr lang="tr-TR" sz="3300" b="1" dirty="0"/>
              <a:t>        </a:t>
            </a:r>
            <a:r>
              <a:rPr lang="tr-TR" sz="3300" b="1" dirty="0" smtClean="0"/>
              <a:t>               </a:t>
            </a:r>
            <a:r>
              <a:rPr lang="tr-T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DİNLE</a:t>
            </a:r>
            <a:endParaRPr lang="tr-TR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3300" b="1" dirty="0"/>
          </a:p>
          <a:p>
            <a:pPr marL="0" indent="0">
              <a:buNone/>
            </a:pPr>
            <a:r>
              <a:rPr lang="tr-TR" sz="3300" b="1" dirty="0"/>
              <a:t>                    </a:t>
            </a:r>
            <a:endParaRPr lang="tr-TR" sz="3300" b="1" dirty="0" smtClean="0"/>
          </a:p>
          <a:p>
            <a:pPr marL="0" indent="0">
              <a:buNone/>
            </a:pPr>
            <a:r>
              <a:rPr lang="tr-T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BAĞ KUR</a:t>
            </a:r>
            <a:endParaRPr lang="tr-TR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69" y="3068960"/>
            <a:ext cx="2261131" cy="17281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02" y="4311568"/>
            <a:ext cx="2376264" cy="20414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75" y="1484784"/>
            <a:ext cx="2101230" cy="17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9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899</Words>
  <Application>Microsoft Office PowerPoint</Application>
  <PresentationFormat>Ekran Gösterisi (4:3)</PresentationFormat>
  <Paragraphs>131</Paragraphs>
  <Slides>27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Ofis Teması</vt:lpstr>
      <vt:lpstr>  ÇANAKKALE İL MEM PSİKOSOSYAL KORUMA, ÖNLEME VE KRİZE  MÜDAHALE EKİBİ                                                                                        NURAN ONGUN RAM Psikolojik Danışman</vt:lpstr>
      <vt:lpstr>PSİKOLOJİK İLK YARDIM</vt:lpstr>
      <vt:lpstr>KRİZLER VE TRAVMALAR İNSANLARI NASIL ETKİLER</vt:lpstr>
      <vt:lpstr>PSİKOLOJİK İLK YARDIM</vt:lpstr>
      <vt:lpstr>PSİKOLOJİK İLK YARDIM NEDİR? </vt:lpstr>
      <vt:lpstr>PSİKOLOJİK İLK YARDIM  NEDİR?</vt:lpstr>
      <vt:lpstr>PİY NE DEĞİLDİR?</vt:lpstr>
      <vt:lpstr>PSİKOLOYİK İLK YARDIM İÇİN ÖN HAZIRLIK</vt:lpstr>
      <vt:lpstr>PSİKOLOYİK İLK YARDIM BASAMAKLARI</vt:lpstr>
      <vt:lpstr>İZLEYİN </vt:lpstr>
      <vt:lpstr>İZLEYİN</vt:lpstr>
      <vt:lpstr>DİNLEYİN</vt:lpstr>
      <vt:lpstr>DİNLEYİN </vt:lpstr>
      <vt:lpstr>DİNLEYİN </vt:lpstr>
      <vt:lpstr>BAĞ KURUN</vt:lpstr>
      <vt:lpstr>BAĞ KURUN </vt:lpstr>
      <vt:lpstr>PSİKOLOJİK İLK YARDIM NASIL YAPILMALIDIR?</vt:lpstr>
      <vt:lpstr>PSİKOLOJİK İLK YARDIM NASIL YAPILMALIDIR? </vt:lpstr>
      <vt:lpstr>PSİKOLOJİK İLK YARDIM NASIL YAPILMALIDIR? </vt:lpstr>
      <vt:lpstr>PSİKOLOJİK İLK YARDIM NASIL YAPILMALIDIR? </vt:lpstr>
      <vt:lpstr>PSİKOLOJİK İLK YARDIM NASIL YAPILMALIDIR? </vt:lpstr>
      <vt:lpstr>PSİKOLOJİK İLK YARDIM NASIL YAPILMALIDIR? </vt:lpstr>
      <vt:lpstr>PSİKOLOJİK İLK YARDIM NASIL YAPILMALIDIR? </vt:lpstr>
      <vt:lpstr>PSİKOLOJİK İLK YARDIMDA ETİK İLKELER</vt:lpstr>
      <vt:lpstr>PSİKOLOJİK İLK YARDIMDA ETİK İLKELER </vt:lpstr>
      <vt:lpstr>KISACA…  SONUÇ OLARAK…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Özlem Aydın</dc:creator>
  <cp:lastModifiedBy>lenovo1</cp:lastModifiedBy>
  <cp:revision>105</cp:revision>
  <dcterms:created xsi:type="dcterms:W3CDTF">2016-09-20T07:37:54Z</dcterms:created>
  <dcterms:modified xsi:type="dcterms:W3CDTF">2020-12-03T07:54:07Z</dcterms:modified>
</cp:coreProperties>
</file>